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  <p:sldMasterId id="2147483708" r:id="rId5"/>
  </p:sldMasterIdLst>
  <p:notesMasterIdLst>
    <p:notesMasterId r:id="rId21"/>
  </p:notesMasterIdLst>
  <p:handoutMasterIdLst>
    <p:handoutMasterId r:id="rId22"/>
  </p:handoutMasterIdLst>
  <p:sldIdLst>
    <p:sldId id="593" r:id="rId6"/>
    <p:sldId id="936" r:id="rId7"/>
    <p:sldId id="765" r:id="rId8"/>
    <p:sldId id="889" r:id="rId9"/>
    <p:sldId id="890" r:id="rId10"/>
    <p:sldId id="891" r:id="rId11"/>
    <p:sldId id="937" r:id="rId12"/>
    <p:sldId id="811" r:id="rId13"/>
    <p:sldId id="816" r:id="rId14"/>
    <p:sldId id="809" r:id="rId15"/>
    <p:sldId id="747" r:id="rId16"/>
    <p:sldId id="933" r:id="rId17"/>
    <p:sldId id="939" r:id="rId18"/>
    <p:sldId id="934" r:id="rId19"/>
    <p:sldId id="72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749B2D-32DF-78CB-098E-2AD17AB74E37}" name="Lieven Slenders" initials="LS" userId="S::Lieven.slenders@previsico.com::45fc71cc-029e-471f-a775-9e4f2ffc491b" providerId="AD"/>
  <p188:author id="{59CD1886-963F-E441-BE3A-3B49565F1B7C}" name="Jonathan Jackson" initials="JJ" userId="S::jonathan.jackson@previsico.com::4166c8ae-de79-4f7a-a438-599eabf34b8b" providerId="AD"/>
  <p188:author id="{7CEC948D-CA9F-2B58-95A6-81E01352606A}" name="Grace Miller" initials="" userId="S::grace.miller@previsico.com::d8e66d6e-4250-4110-bd7b-3aa21c5f8719" providerId="AD"/>
  <p188:author id="{5CB1DFFD-4ABF-8D23-C281-C7E8F6E1AE4B}" name="Aleksander Surowiak" initials="AS" userId="S::aleksander.surowiak@previsico.com::1675357e-ca99-4c44-a395-e265c3bcb5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B3"/>
    <a:srgbClr val="FEFFFF"/>
    <a:srgbClr val="36AAB5"/>
    <a:srgbClr val="CE7A10"/>
    <a:srgbClr val="BA6B05"/>
    <a:srgbClr val="B5701A"/>
    <a:srgbClr val="1344F6"/>
    <a:srgbClr val="113BE8"/>
    <a:srgbClr val="AF6911"/>
    <a:srgbClr val="3A5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3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68D264-D6AD-016F-E22A-E89F0BEAA0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48136-6952-AD04-AE8E-037A89492F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9BC3E-88BD-4882-99F2-FE4A9E88ED4B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EE8BF-0E41-830B-1834-68AB46A1BF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E54A4-D6A3-7392-9D5A-2E6F43B249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D521D-1733-4149-A7A3-CD17FE768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23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4E4E9-17D7-814A-9CB2-1F314D6B9C0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62BAE-657E-F44B-B398-0692F9BDD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1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79BF0-CB70-AD4E-9B19-9BCB5EF2FD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2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62BAE-657E-F44B-B398-0692F9BDDE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88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62BAE-657E-F44B-B398-0692F9BDDE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42E86-58C4-EEC0-723A-7FB44E06F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7CD60-F25E-7DAC-2A27-04D3D702EE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693D8-1778-155E-6C61-2E662122B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We also work with Lead Local Flood Authorities in a variety of ways – instrumenting ordinary watercourses and highways assets, including gulleys (surface water </a:t>
            </a:r>
            <a:r>
              <a:rPr lang="en-US" err="1">
                <a:cs typeface="Calibri"/>
              </a:rPr>
              <a:t>drianage</a:t>
            </a:r>
            <a:r>
              <a:rPr lang="en-US">
                <a:cs typeface="Calibri"/>
              </a:rPr>
              <a:t>)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In the context of our work with Devon, we have instrumented a subset of their highways gulleys providing them visibility of flood risk and levels of silt within chambers, supporting both proactive and reactive maintenance activities, including gulley clearance – which is resource intensive and so the means to support understanding of when clearance should be undertaken, is beneficial. 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5BFFA-B070-4AA6-3A59-C0D94AA698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62BAE-657E-F44B-B398-0692F9BDDE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08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33303" y="4110445"/>
            <a:ext cx="8752114" cy="1833153"/>
          </a:xfrm>
        </p:spPr>
        <p:txBody>
          <a:bodyPr anchor="b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007EE9EC-FD13-656B-6FA3-EACD3CFA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676"/>
          <a:stretch/>
        </p:blipFill>
        <p:spPr>
          <a:xfrm>
            <a:off x="0" y="0"/>
            <a:ext cx="1873188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4" name="Picture 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64506F2F-C131-5C65-C5E1-F21A56B007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37" y="405413"/>
            <a:ext cx="4377501" cy="101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7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257" y="987424"/>
            <a:ext cx="2986768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257" y="2057400"/>
            <a:ext cx="298676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2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329" y="854982"/>
            <a:ext cx="5927271" cy="120078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9329" y="2498271"/>
            <a:ext cx="5927271" cy="367869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9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57" y="854982"/>
            <a:ext cx="10736943" cy="1200785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5657" y="2498271"/>
            <a:ext cx="5910943" cy="36786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58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486" y="940752"/>
            <a:ext cx="7677694" cy="88487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33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273629"/>
            <a:ext cx="2628900" cy="490333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4370" y="1273627"/>
            <a:ext cx="6798129" cy="490333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2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4387EB-C5ED-C74E-922D-C0F14709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2"/>
            <a:ext cx="2743200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6F372BE-8A55-D84F-B8D7-BB0194AD77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C3FBA3F9-20C8-9F4F-B7DA-CAEB08101333}"/>
              </a:ext>
            </a:extLst>
          </p:cNvPr>
          <p:cNvSpPr txBox="1">
            <a:spLocks/>
          </p:cNvSpPr>
          <p:nvPr userDrawn="1"/>
        </p:nvSpPr>
        <p:spPr>
          <a:xfrm>
            <a:off x="900908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F372BE-8A55-D84F-B8D7-BB0194AD77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9BF11E-BEFF-7C85-E67D-CA2685502DDC}"/>
              </a:ext>
            </a:extLst>
          </p:cNvPr>
          <p:cNvSpPr/>
          <p:nvPr userDrawn="1"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4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971" y="854982"/>
            <a:ext cx="5845629" cy="120078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0971" y="2498271"/>
            <a:ext cx="5845629" cy="367869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4114-EDDB-4E60-9169-FC7A3825D474}" type="datetime1">
              <a:rPr lang="en-US" smtClean="0"/>
              <a:t>11/5/2024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1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8515" y="1099458"/>
            <a:ext cx="8120742" cy="2623456"/>
          </a:xfrm>
        </p:spPr>
        <p:txBody>
          <a:bodyPr anchor="b">
            <a:normAutofit/>
          </a:bodyPr>
          <a:lstStyle>
            <a:lvl1pPr algn="l">
              <a:defRPr sz="60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971" y="854982"/>
            <a:ext cx="5845629" cy="120078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0971" y="2498271"/>
            <a:ext cx="5845629" cy="367869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7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256" y="457200"/>
            <a:ext cx="4310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255" y="2351314"/>
            <a:ext cx="43107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8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370" y="365125"/>
            <a:ext cx="7666809" cy="120078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370" y="1825625"/>
            <a:ext cx="957943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5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370" y="1709738"/>
            <a:ext cx="957307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370" y="4589463"/>
            <a:ext cx="95730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6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370" y="365125"/>
            <a:ext cx="9581017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369" y="1681163"/>
            <a:ext cx="45409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74370" y="2505075"/>
            <a:ext cx="454092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14456" y="1681163"/>
            <a:ext cx="454093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14456" y="2505075"/>
            <a:ext cx="454093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6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96C9-FD7E-9E47-BB7D-B0E508B4E14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4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AA0306-1630-AA66-7678-70DCA8B24B8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0997571" y="263155"/>
            <a:ext cx="905022" cy="219445"/>
          </a:xfrm>
          <a:prstGeom prst="rect">
            <a:avLst/>
          </a:prstGeom>
          <a:ln w="76200">
            <a:noFill/>
          </a:ln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4BA77672-EFF3-8177-80CA-3E44C6773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80676"/>
          <a:stretch/>
        </p:blipFill>
        <p:spPr>
          <a:xfrm>
            <a:off x="0" y="0"/>
            <a:ext cx="1873188" cy="685800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9329" y="365125"/>
            <a:ext cx="8281851" cy="1200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329" y="1825625"/>
            <a:ext cx="101944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41180" y="6356350"/>
            <a:ext cx="1347076" cy="365125"/>
          </a:xfrm>
          <a:prstGeom prst="rect">
            <a:avLst/>
          </a:prstGeom>
        </p:spPr>
        <p:txBody>
          <a:bodyPr vert="horz" lIns="91440" tIns="45720" rIns="36000" bIns="0" rtlCol="0" anchor="b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91496C9-FD7E-9E47-BB7D-B0E508B4E142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8628" y="6356350"/>
            <a:ext cx="555171" cy="365125"/>
          </a:xfrm>
          <a:prstGeom prst="rect">
            <a:avLst/>
          </a:prstGeom>
        </p:spPr>
        <p:txBody>
          <a:bodyPr vert="horz" lIns="0" tIns="45720" rIns="91440" bIns="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4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61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690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27013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9000" indent="-227013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47775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413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AA0306-1630-AA66-7678-70DCA8B24B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73919" y="263155"/>
            <a:ext cx="2228674" cy="540397"/>
          </a:xfrm>
          <a:prstGeom prst="rect">
            <a:avLst/>
          </a:prstGeom>
          <a:ln w="76200">
            <a:noFill/>
          </a:ln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4BA77672-EFF3-8177-80CA-3E44C6773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0676"/>
          <a:stretch/>
        </p:blipFill>
        <p:spPr>
          <a:xfrm>
            <a:off x="0" y="0"/>
            <a:ext cx="1873188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9329" y="365125"/>
            <a:ext cx="8281851" cy="12007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329" y="1825625"/>
            <a:ext cx="101944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41180" y="6356350"/>
            <a:ext cx="1347076" cy="365125"/>
          </a:xfrm>
          <a:prstGeom prst="rect">
            <a:avLst/>
          </a:prstGeom>
        </p:spPr>
        <p:txBody>
          <a:bodyPr vert="horz" lIns="91440" tIns="45720" rIns="36000" bIns="0" rtlCol="0" anchor="b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0BDF5B8-D892-456D-A8B2-7DB159C902BE}" type="datetime1">
              <a:rPr lang="en-US" smtClean="0"/>
              <a:t>11/5/2024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8628" y="6356350"/>
            <a:ext cx="555171" cy="365125"/>
          </a:xfrm>
          <a:prstGeom prst="rect">
            <a:avLst/>
          </a:prstGeom>
        </p:spPr>
        <p:txBody>
          <a:bodyPr vert="horz" lIns="0" tIns="45720" rIns="91440" bIns="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9AC4B429-0C56-F34B-B245-2C0652E73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27013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9000" indent="-227013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47775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413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previsico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rongkindofgreen.org/2016/08/18/cognitive-dissonance-reigns-in-louisiana-the-transition-from-myth-to-reality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ickr.com/photos/allan_harris/23639209749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1741CC-3295-EF4A-8CF2-2DAAB2018FC5}"/>
              </a:ext>
            </a:extLst>
          </p:cNvPr>
          <p:cNvSpPr/>
          <p:nvPr/>
        </p:nvSpPr>
        <p:spPr>
          <a:xfrm>
            <a:off x="2337034" y="2166067"/>
            <a:ext cx="7517929" cy="2525865"/>
          </a:xfrm>
          <a:prstGeom prst="rect">
            <a:avLst/>
          </a:prstGeom>
          <a:solidFill>
            <a:schemeClr val="bg1">
              <a:alpha val="8684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solidFill>
                <a:srgbClr val="00919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263A1-DFE5-7E4B-A5B0-00CEC936A413}"/>
              </a:ext>
            </a:extLst>
          </p:cNvPr>
          <p:cNvSpPr txBox="1"/>
          <p:nvPr/>
        </p:nvSpPr>
        <p:spPr>
          <a:xfrm>
            <a:off x="3589028" y="1862417"/>
            <a:ext cx="5013943" cy="21918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GB" sz="54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466BE15F-951F-4848-9EF7-A4E118455C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0"/>
          <a:stretch/>
        </p:blipFill>
        <p:spPr>
          <a:xfrm>
            <a:off x="-25811" y="-1"/>
            <a:ext cx="12217809" cy="6925733"/>
          </a:xfrm>
          <a:prstGeom prst="rect">
            <a:avLst/>
          </a:prstGeom>
        </p:spPr>
      </p:pic>
      <p:pic>
        <p:nvPicPr>
          <p:cNvPr id="9" name="Picture 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D8110A8-6DFF-40C5-A926-CE20575B1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90" y="716002"/>
            <a:ext cx="6223916" cy="14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05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ADFA-5E80-D1DB-E258-3F0AA624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7" y="854982"/>
            <a:ext cx="11016343" cy="1200785"/>
          </a:xfrm>
        </p:spPr>
        <p:txBody>
          <a:bodyPr>
            <a:normAutofit/>
          </a:bodyPr>
          <a:lstStyle/>
          <a:p>
            <a:r>
              <a:rPr lang="en-US"/>
              <a:t>Our solutions are currently live with over 200 </a:t>
            </a:r>
            <a:r>
              <a:rPr lang="en-US" err="1"/>
              <a:t>organisations</a:t>
            </a:r>
            <a:r>
              <a:rPr lang="en-US"/>
              <a:t> in the UK, consistently delivering ROI</a:t>
            </a:r>
            <a:endParaRPr lang="en-GB"/>
          </a:p>
        </p:txBody>
      </p:sp>
      <p:graphicFrame>
        <p:nvGraphicFramePr>
          <p:cNvPr id="3" name="Table 22">
            <a:extLst>
              <a:ext uri="{FF2B5EF4-FFF2-40B4-BE49-F238E27FC236}">
                <a16:creationId xmlns:a16="http://schemas.microsoft.com/office/drawing/2014/main" id="{6751909D-501E-445A-F7AD-6130B6FB5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232714"/>
              </p:ext>
            </p:extLst>
          </p:nvPr>
        </p:nvGraphicFramePr>
        <p:xfrm>
          <a:off x="353166" y="2201333"/>
          <a:ext cx="11630554" cy="4385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661">
                  <a:extLst>
                    <a:ext uri="{9D8B030D-6E8A-4147-A177-3AD203B41FA5}">
                      <a16:colId xmlns:a16="http://schemas.microsoft.com/office/drawing/2014/main" val="610254721"/>
                    </a:ext>
                  </a:extLst>
                </a:gridCol>
                <a:gridCol w="7264893">
                  <a:extLst>
                    <a:ext uri="{9D8B030D-6E8A-4147-A177-3AD203B41FA5}">
                      <a16:colId xmlns:a16="http://schemas.microsoft.com/office/drawing/2014/main" val="288032623"/>
                    </a:ext>
                  </a:extLst>
                </a:gridCol>
              </a:tblGrid>
              <a:tr h="87714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Utilities and infrastructure</a:t>
                      </a:r>
                      <a:endParaRPr lang="en-GB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2274262"/>
                  </a:ext>
                </a:extLst>
              </a:tr>
              <a:tr h="877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Property management</a:t>
                      </a:r>
                      <a:endParaRPr lang="en-GB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215948"/>
                  </a:ext>
                </a:extLst>
              </a:tr>
              <a:tr h="87714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Government</a:t>
                      </a:r>
                      <a:endParaRPr lang="en-GB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501091"/>
                  </a:ext>
                </a:extLst>
              </a:tr>
              <a:tr h="87714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Insurers</a:t>
                      </a:r>
                      <a:endParaRPr lang="en-GB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72045"/>
                  </a:ext>
                </a:extLst>
              </a:tr>
              <a:tr h="87714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Partners</a:t>
                      </a:r>
                      <a:endParaRPr lang="en-GB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1473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FB7CE97-7C13-2D1C-3CC0-F94459674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27" b="33286"/>
          <a:stretch/>
        </p:blipFill>
        <p:spPr>
          <a:xfrm>
            <a:off x="8433465" y="4859114"/>
            <a:ext cx="1765839" cy="307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F8399-A3FF-D0F3-27E0-529FC341F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474" y="2268126"/>
            <a:ext cx="1286367" cy="58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06A16A-E370-C38E-27F7-0C57332D2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139" y="2250440"/>
            <a:ext cx="1849123" cy="381803"/>
          </a:xfrm>
          <a:prstGeom prst="rect">
            <a:avLst/>
          </a:prstGeom>
        </p:spPr>
      </p:pic>
      <p:pic>
        <p:nvPicPr>
          <p:cNvPr id="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449C308-E024-F0D1-1710-A76E5BCE0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304" y="4748971"/>
            <a:ext cx="781839" cy="696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240F3A-7EC9-22E6-9644-61890CFAF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608" y="4842179"/>
            <a:ext cx="2131538" cy="550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85F75-B669-B6E6-5B4F-6E93BF3F11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570" y="3961269"/>
            <a:ext cx="914087" cy="536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ED46A1-7D91-46F4-E7FA-47A4E029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1531" y="3272701"/>
            <a:ext cx="1122857" cy="3930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B871143-4EFC-3265-0E76-062D446A7A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1392" y="4761377"/>
            <a:ext cx="1765839" cy="630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5A64D9-6D75-4D0C-2FC5-6F5A7516C8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39"/>
          <a:stretch/>
        </p:blipFill>
        <p:spPr>
          <a:xfrm>
            <a:off x="10976522" y="4847103"/>
            <a:ext cx="894515" cy="640129"/>
          </a:xfrm>
          <a:prstGeom prst="rect">
            <a:avLst/>
          </a:prstGeom>
        </p:spPr>
      </p:pic>
      <p:pic>
        <p:nvPicPr>
          <p:cNvPr id="14" name="Picture 2" descr="Kenya Red Cross (@KenyaRedCross) / Twitter">
            <a:extLst>
              <a:ext uri="{FF2B5EF4-FFF2-40B4-BE49-F238E27FC236}">
                <a16:creationId xmlns:a16="http://schemas.microsoft.com/office/drawing/2014/main" id="{486B8325-D561-1FFE-856F-8B3291C1B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9" b="23140"/>
          <a:stretch/>
        </p:blipFill>
        <p:spPr bwMode="auto">
          <a:xfrm>
            <a:off x="9182889" y="5702136"/>
            <a:ext cx="991117" cy="5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B72AB23-A4F5-ED1D-3CC1-66F4E936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965" y="4016700"/>
            <a:ext cx="1191669" cy="45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eosite | Venture Capital Investment | Innovation at MS&amp;AD ...">
            <a:extLst>
              <a:ext uri="{FF2B5EF4-FFF2-40B4-BE49-F238E27FC236}">
                <a16:creationId xmlns:a16="http://schemas.microsoft.com/office/drawing/2014/main" id="{C867FF96-F2C5-E98A-B724-44376B202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6" b="28109"/>
          <a:stretch/>
        </p:blipFill>
        <p:spPr bwMode="auto">
          <a:xfrm>
            <a:off x="7592153" y="5779018"/>
            <a:ext cx="1703079" cy="47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0A344B-0859-C8D1-9A47-8242D7B45DD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719" t="27253" r="13674" b="33165"/>
          <a:stretch/>
        </p:blipFill>
        <p:spPr>
          <a:xfrm>
            <a:off x="8470602" y="3123120"/>
            <a:ext cx="828840" cy="451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0B0A78-D747-A833-92F6-F191595A46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78287" y="2282330"/>
            <a:ext cx="781535" cy="524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F5A09-17BE-4E0F-26CF-2CC06ACC4B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1486" y="5697706"/>
            <a:ext cx="716972" cy="554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A792A5-92AC-F79D-A4B0-11DA29C4F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93670" y="2854858"/>
            <a:ext cx="1575743" cy="10515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E5AF70-4318-8B67-CA85-F88CA64078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62394" y="2189329"/>
            <a:ext cx="1316607" cy="4314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6CEB11-D27F-51A3-EDB1-BD272F82D7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65460" y="5783140"/>
            <a:ext cx="693734" cy="3832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EC7F57-04A9-33B6-74A7-9E4A7DD9B8A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41029" b="40322"/>
          <a:stretch/>
        </p:blipFill>
        <p:spPr>
          <a:xfrm>
            <a:off x="10144550" y="5812760"/>
            <a:ext cx="1737169" cy="3239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D35495-D3EE-6C7E-E827-32E4ED8CCE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4356" y="3949534"/>
            <a:ext cx="1566662" cy="5483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735B95-954F-2835-8E42-FEA7AB75A7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47740" y="3962401"/>
            <a:ext cx="1054193" cy="5931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2EEC01-67E0-55F4-2532-ACC9C8CB915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02621" y="3214702"/>
            <a:ext cx="1356554" cy="34783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11DA9A-86F7-B0FE-A5D0-4C6CE270AA6C}"/>
              </a:ext>
            </a:extLst>
          </p:cNvPr>
          <p:cNvCxnSpPr>
            <a:cxnSpLocks/>
          </p:cNvCxnSpPr>
          <p:nvPr/>
        </p:nvCxnSpPr>
        <p:spPr>
          <a:xfrm>
            <a:off x="865632" y="2928893"/>
            <a:ext cx="11016087" cy="0"/>
          </a:xfrm>
          <a:prstGeom prst="lin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65FDA4-D55B-833B-4DD9-16EB23231C2F}"/>
              </a:ext>
            </a:extLst>
          </p:cNvPr>
          <p:cNvCxnSpPr>
            <a:cxnSpLocks/>
          </p:cNvCxnSpPr>
          <p:nvPr/>
        </p:nvCxnSpPr>
        <p:spPr>
          <a:xfrm>
            <a:off x="865632" y="3784277"/>
            <a:ext cx="11049236" cy="0"/>
          </a:xfrm>
          <a:prstGeom prst="lin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24583E-7ACB-A2F6-0E6E-9CB7DE1F6B01}"/>
              </a:ext>
            </a:extLst>
          </p:cNvPr>
          <p:cNvCxnSpPr>
            <a:cxnSpLocks/>
          </p:cNvCxnSpPr>
          <p:nvPr/>
        </p:nvCxnSpPr>
        <p:spPr>
          <a:xfrm>
            <a:off x="865632" y="4639661"/>
            <a:ext cx="11016087" cy="31398"/>
          </a:xfrm>
          <a:prstGeom prst="lin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935B30-629C-8C7E-841A-87BD3E4B545B}"/>
              </a:ext>
            </a:extLst>
          </p:cNvPr>
          <p:cNvCxnSpPr>
            <a:cxnSpLocks/>
          </p:cNvCxnSpPr>
          <p:nvPr/>
        </p:nvCxnSpPr>
        <p:spPr>
          <a:xfrm>
            <a:off x="865632" y="5526444"/>
            <a:ext cx="11016087" cy="0"/>
          </a:xfrm>
          <a:prstGeom prst="lin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8056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C058-4E10-271D-D574-1CC37D4AE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4196" y="2117272"/>
            <a:ext cx="9797142" cy="2623456"/>
          </a:xfrm>
        </p:spPr>
        <p:txBody>
          <a:bodyPr>
            <a:normAutofit fontScale="90000"/>
          </a:bodyPr>
          <a:lstStyle/>
          <a:p>
            <a:r>
              <a:rPr lang="en-US" sz="9600" dirty="0"/>
              <a:t>What have we achieved ? </a:t>
            </a:r>
          </a:p>
        </p:txBody>
      </p:sp>
    </p:spTree>
    <p:extLst>
      <p:ext uri="{BB962C8B-B14F-4D97-AF65-F5344CB8AC3E}">
        <p14:creationId xmlns:p14="http://schemas.microsoft.com/office/powerpoint/2010/main" val="343996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18B640A-D832-62A6-B9D1-F4378747D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629"/>
            <a:ext cx="12192000" cy="69476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EB756B8-DB2B-23E6-6594-0DEE5BBC48DA}"/>
              </a:ext>
            </a:extLst>
          </p:cNvPr>
          <p:cNvGrpSpPr/>
          <p:nvPr/>
        </p:nvGrpSpPr>
        <p:grpSpPr>
          <a:xfrm>
            <a:off x="91486" y="646250"/>
            <a:ext cx="4714147" cy="1382774"/>
            <a:chOff x="5505797" y="5086096"/>
            <a:chExt cx="4714147" cy="138277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EB0B827-4853-DB7D-9D89-0AB61B6E828A}"/>
                </a:ext>
              </a:extLst>
            </p:cNvPr>
            <p:cNvSpPr/>
            <p:nvPr/>
          </p:nvSpPr>
          <p:spPr>
            <a:xfrm>
              <a:off x="5505797" y="5086096"/>
              <a:ext cx="4714147" cy="13827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00A2B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F2777A-7DB1-B564-85D0-402DFB153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167" y="5244020"/>
              <a:ext cx="3860424" cy="10653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174814-2208-3CC2-91B3-DE172B707A80}"/>
              </a:ext>
            </a:extLst>
          </p:cNvPr>
          <p:cNvSpPr/>
          <p:nvPr/>
        </p:nvSpPr>
        <p:spPr>
          <a:xfrm>
            <a:off x="8210684" y="2946742"/>
            <a:ext cx="3339830" cy="8748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i="1" u="sng" dirty="0">
                <a:solidFill>
                  <a:srgbClr val="232F5D"/>
                </a:solidFill>
              </a:rPr>
              <a:t>P</a:t>
            </a:r>
            <a:r>
              <a:rPr lang="en-GB" sz="1600" b="0" i="1" u="sng" dirty="0">
                <a:solidFill>
                  <a:srgbClr val="232F5D"/>
                </a:solidFill>
                <a:effectLst/>
              </a:rPr>
              <a:t>reventing any flood </a:t>
            </a:r>
            <a:r>
              <a:rPr lang="en-GB" sz="1600" b="0" i="1" dirty="0">
                <a:solidFill>
                  <a:srgbClr val="232F5D"/>
                </a:solidFill>
                <a:effectLst/>
              </a:rPr>
              <a:t>to households during the day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37C13B-AACA-77B8-8802-240ED8C9244A}"/>
              </a:ext>
            </a:extLst>
          </p:cNvPr>
          <p:cNvGrpSpPr/>
          <p:nvPr/>
        </p:nvGrpSpPr>
        <p:grpSpPr>
          <a:xfrm>
            <a:off x="6096000" y="1591581"/>
            <a:ext cx="5454514" cy="1355161"/>
            <a:chOff x="6096000" y="1591581"/>
            <a:chExt cx="5454514" cy="135516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2EFFAAB-B417-BEF1-C498-1D4E8B7A04FC}"/>
                </a:ext>
              </a:extLst>
            </p:cNvPr>
            <p:cNvSpPr/>
            <p:nvPr/>
          </p:nvSpPr>
          <p:spPr>
            <a:xfrm>
              <a:off x="8210684" y="1591581"/>
              <a:ext cx="3339830" cy="874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0" i="1" dirty="0">
                  <a:solidFill>
                    <a:srgbClr val="232F5D"/>
                  </a:solidFill>
                  <a:effectLst/>
                </a:rPr>
                <a:t>Residents and the council were promptly notified, and a contractor was called to the scene to clear the balancing pond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D862441-F31F-C094-B7E0-3B892053B167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6096000" y="2029024"/>
              <a:ext cx="2114684" cy="917718"/>
            </a:xfrm>
            <a:prstGeom prst="straightConnector1">
              <a:avLst/>
            </a:prstGeom>
            <a:ln w="76200">
              <a:solidFill>
                <a:srgbClr val="00A2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387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7D2A8-0B33-820B-07AF-BFC2BEC81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sandbags in water&#10;&#10;Description automatically generated">
            <a:extLst>
              <a:ext uri="{FF2B5EF4-FFF2-40B4-BE49-F238E27FC236}">
                <a16:creationId xmlns:a16="http://schemas.microsoft.com/office/drawing/2014/main" id="{827ABD0C-999A-FFDD-5E3E-5882348756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170" r="10572" b="207"/>
          <a:stretch/>
        </p:blipFill>
        <p:spPr>
          <a:xfrm>
            <a:off x="8273318" y="-12821"/>
            <a:ext cx="3914300" cy="68641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1858EE-18D5-1728-3E31-1F937B31D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010" y="345068"/>
            <a:ext cx="7139887" cy="1227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232F5D"/>
                </a:solidFill>
              </a:rPr>
              <a:t>How</a:t>
            </a:r>
            <a:r>
              <a:rPr lang="en-GB" sz="2800" b="1" dirty="0">
                <a:solidFill>
                  <a:srgbClr val="232F5D"/>
                </a:solidFill>
              </a:rPr>
              <a:t> </a:t>
            </a:r>
            <a:r>
              <a:rPr lang="en-GB" sz="2800" b="1" dirty="0" err="1">
                <a:solidFill>
                  <a:srgbClr val="232F5D"/>
                </a:solidFill>
              </a:rPr>
              <a:t>Incommunities</a:t>
            </a:r>
            <a:r>
              <a:rPr lang="en-GB" sz="2800" b="1" dirty="0">
                <a:solidFill>
                  <a:srgbClr val="232F5D"/>
                </a:solidFill>
              </a:rPr>
              <a:t> </a:t>
            </a:r>
            <a:r>
              <a:rPr lang="en-GB" sz="2800" dirty="0">
                <a:solidFill>
                  <a:srgbClr val="232F5D"/>
                </a:solidFill>
              </a:rPr>
              <a:t>Housing Association used </a:t>
            </a:r>
            <a:r>
              <a:rPr lang="en-GB" sz="2800" dirty="0" err="1">
                <a:solidFill>
                  <a:srgbClr val="232F5D"/>
                </a:solidFill>
              </a:rPr>
              <a:t>Previsico</a:t>
            </a:r>
            <a:r>
              <a:rPr lang="en-GB" sz="2800" dirty="0">
                <a:solidFill>
                  <a:srgbClr val="232F5D"/>
                </a:solidFill>
              </a:rPr>
              <a:t> to mitigate their flood risk</a:t>
            </a:r>
            <a:endParaRPr lang="en-US" sz="2800" dirty="0">
              <a:solidFill>
                <a:srgbClr val="232F5D"/>
              </a:solidFill>
            </a:endParaRPr>
          </a:p>
          <a:p>
            <a:endParaRPr lang="en-GB" sz="2800" dirty="0">
              <a:solidFill>
                <a:srgbClr val="232F5D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C1CE13-8D91-7256-581F-F82C76D37545}"/>
              </a:ext>
            </a:extLst>
          </p:cNvPr>
          <p:cNvSpPr/>
          <p:nvPr/>
        </p:nvSpPr>
        <p:spPr>
          <a:xfrm>
            <a:off x="778646" y="1776045"/>
            <a:ext cx="7115175" cy="1192998"/>
          </a:xfrm>
          <a:prstGeom prst="roundRect">
            <a:avLst>
              <a:gd name="adj" fmla="val 7602"/>
            </a:avLst>
          </a:prstGeom>
          <a:solidFill>
            <a:schemeClr val="bg1"/>
          </a:solidFill>
          <a:ln w="19050">
            <a:solidFill>
              <a:srgbClr val="232F5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2"/>
                </a:solidFill>
              </a:rPr>
              <a:t>Incommunties</a:t>
            </a:r>
            <a:r>
              <a:rPr lang="en-US" sz="1400" dirty="0">
                <a:solidFill>
                  <a:schemeClr val="tx2"/>
                </a:solidFill>
              </a:rPr>
              <a:t> is a social and affordable housing association based in Yorkshire, managing more than 22,600 homes.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2"/>
                </a:solidFill>
              </a:rPr>
              <a:t>Incommunities</a:t>
            </a:r>
            <a:r>
              <a:rPr lang="en-US" sz="1400" dirty="0">
                <a:solidFill>
                  <a:schemeClr val="tx2"/>
                </a:solidFill>
              </a:rPr>
              <a:t> previously experienced flood impacts, related to heavy rainfall events, which resulted in challenges to ensure its tenants were protected and supported. </a:t>
            </a:r>
            <a:endParaRPr lang="en-US" sz="120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66E2D5-47FC-F1B2-2BC4-10901B4773DC}"/>
              </a:ext>
            </a:extLst>
          </p:cNvPr>
          <p:cNvSpPr/>
          <p:nvPr/>
        </p:nvSpPr>
        <p:spPr>
          <a:xfrm>
            <a:off x="778646" y="3527493"/>
            <a:ext cx="7115175" cy="1407922"/>
          </a:xfrm>
          <a:prstGeom prst="roundRect">
            <a:avLst>
              <a:gd name="adj" fmla="val 7602"/>
            </a:avLst>
          </a:prstGeom>
          <a:solidFill>
            <a:schemeClr val="bg1"/>
          </a:solidFill>
          <a:ln w="19050">
            <a:solidFill>
              <a:srgbClr val="232F5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After assessing the options, the housing association adopted Previsico’s solution to help mitigate flood risks.  </a:t>
            </a:r>
            <a:endParaRPr lang="en-US" sz="1600" dirty="0">
              <a:solidFill>
                <a:schemeClr val="tx2"/>
              </a:solidFill>
              <a:ea typeface="+mn-lt"/>
              <a:cs typeface="+mn-lt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The team at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Incommunities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were able to improve and adapt their mitigation solution by working with </a:t>
            </a:r>
            <a:r>
              <a:rPr lang="en-US" sz="1400" dirty="0" err="1">
                <a:solidFill>
                  <a:schemeClr val="tx2"/>
                </a:solidFill>
                <a:ea typeface="+mn-lt"/>
                <a:cs typeface="+mn-lt"/>
              </a:rPr>
              <a:t>Previsico</a:t>
            </a:r>
            <a:r>
              <a:rPr lang="en-US" sz="1400" dirty="0">
                <a:solidFill>
                  <a:schemeClr val="tx2"/>
                </a:solidFill>
                <a:ea typeface="+mn-lt"/>
                <a:cs typeface="+mn-lt"/>
              </a:rPr>
              <a:t> through their insurer, Zurich Municipal.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07EDA9-36AA-3136-5401-4DECD2EF511D}"/>
              </a:ext>
            </a:extLst>
          </p:cNvPr>
          <p:cNvSpPr/>
          <p:nvPr/>
        </p:nvSpPr>
        <p:spPr>
          <a:xfrm>
            <a:off x="933452" y="1588614"/>
            <a:ext cx="2524123" cy="38306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Problem</a:t>
            </a:r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E83CE8-9572-FF5D-5226-8F1FF4A030F8}"/>
              </a:ext>
            </a:extLst>
          </p:cNvPr>
          <p:cNvSpPr/>
          <p:nvPr/>
        </p:nvSpPr>
        <p:spPr>
          <a:xfrm>
            <a:off x="933451" y="3296941"/>
            <a:ext cx="2524123" cy="38306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Solution</a:t>
            </a:r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DE39B4-1006-03B1-53CA-6386478F04D9}"/>
              </a:ext>
            </a:extLst>
          </p:cNvPr>
          <p:cNvSpPr/>
          <p:nvPr/>
        </p:nvSpPr>
        <p:spPr>
          <a:xfrm>
            <a:off x="8886827" y="1395883"/>
            <a:ext cx="2524123" cy="38306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Benefits</a:t>
            </a:r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419D2D-3366-1305-2BFA-371E9F300027}"/>
              </a:ext>
            </a:extLst>
          </p:cNvPr>
          <p:cNvSpPr/>
          <p:nvPr/>
        </p:nvSpPr>
        <p:spPr>
          <a:xfrm>
            <a:off x="8464684" y="2105490"/>
            <a:ext cx="3339830" cy="8748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Positive sentiment amongst </a:t>
            </a:r>
            <a:r>
              <a:rPr lang="en-US" sz="1400" i="1" dirty="0" err="1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Incommunities</a:t>
            </a:r>
            <a:r>
              <a:rPr lang="en-US" sz="1400" i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tenants, thanking them for responding to their needs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C15069-7007-2B2D-A017-3F9CB71685DD}"/>
              </a:ext>
            </a:extLst>
          </p:cNvPr>
          <p:cNvSpPr/>
          <p:nvPr/>
        </p:nvSpPr>
        <p:spPr>
          <a:xfrm>
            <a:off x="8464684" y="3246710"/>
            <a:ext cx="3339830" cy="8748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i="1" kern="100" dirty="0">
                <a:solidFill>
                  <a:srgbClr val="232F5D"/>
                </a:solidFill>
                <a:ea typeface="Aptos" panose="020B0004020202020204" pitchFamily="34" charset="0"/>
                <a:cs typeface="Times New Roman"/>
              </a:rPr>
              <a:t>Able to identify areas of concern, including need to take better approach to mitigating risk for properties</a:t>
            </a:r>
            <a:endParaRPr lang="en-GB" sz="1400" i="1" kern="100" dirty="0">
              <a:solidFill>
                <a:srgbClr val="232F5D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195757-0B36-E765-801C-1B7C32E95F72}"/>
              </a:ext>
            </a:extLst>
          </p:cNvPr>
          <p:cNvSpPr/>
          <p:nvPr/>
        </p:nvSpPr>
        <p:spPr>
          <a:xfrm>
            <a:off x="8464684" y="4406966"/>
            <a:ext cx="3339831" cy="8748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i="1" dirty="0">
                <a:solidFill>
                  <a:srgbClr val="232F5D"/>
                </a:solidFill>
                <a:ea typeface="+mn-lt"/>
                <a:cs typeface="+mn-lt"/>
              </a:rPr>
              <a:t> </a:t>
            </a:r>
            <a:r>
              <a:rPr lang="en-GB" sz="1400" i="1" err="1">
                <a:solidFill>
                  <a:srgbClr val="232F5D"/>
                </a:solidFill>
                <a:ea typeface="+mn-lt"/>
                <a:cs typeface="+mn-lt"/>
              </a:rPr>
              <a:t>Incommunities</a:t>
            </a:r>
            <a:r>
              <a:rPr lang="en-GB" sz="1400" i="1" dirty="0">
                <a:solidFill>
                  <a:srgbClr val="232F5D"/>
                </a:solidFill>
                <a:ea typeface="+mn-lt"/>
                <a:cs typeface="+mn-lt"/>
              </a:rPr>
              <a:t> is now able to help to accurately characterise flood impacts and risk areas.</a:t>
            </a:r>
            <a:endParaRPr lang="en-US" i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202ACB-30BD-A136-C09B-66F4933A9AC2}"/>
              </a:ext>
            </a:extLst>
          </p:cNvPr>
          <p:cNvSpPr/>
          <p:nvPr/>
        </p:nvSpPr>
        <p:spPr>
          <a:xfrm>
            <a:off x="8464684" y="5527763"/>
            <a:ext cx="3339830" cy="874886"/>
          </a:xfrm>
          <a:prstGeom prst="roundRect">
            <a:avLst>
              <a:gd name="adj" fmla="val 50000"/>
            </a:avLst>
          </a:prstGeom>
          <a:solidFill>
            <a:srgbClr val="008B97"/>
          </a:solidFill>
          <a:ln w="38100">
            <a:solidFill>
              <a:srgbClr val="008B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>
                <a:solidFill>
                  <a:schemeClr val="bg1"/>
                </a:solidFill>
              </a:rPr>
              <a:t>&gt;10x ROI</a:t>
            </a:r>
          </a:p>
        </p:txBody>
      </p:sp>
      <p:pic>
        <p:nvPicPr>
          <p:cNvPr id="10" name="Picture 9" descr="Incommunities — Housing Sector">
            <a:extLst>
              <a:ext uri="{FF2B5EF4-FFF2-40B4-BE49-F238E27FC236}">
                <a16:creationId xmlns:a16="http://schemas.microsoft.com/office/drawing/2014/main" id="{4FB745EF-00F2-A42D-1D8B-125CE78DE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477" y="5283200"/>
            <a:ext cx="2292016" cy="1371600"/>
          </a:xfrm>
          <a:prstGeom prst="rect">
            <a:avLst/>
          </a:prstGeom>
        </p:spPr>
      </p:pic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A100564-7F59-AFFA-B6FD-D16598510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165" y="5420887"/>
            <a:ext cx="2788234" cy="9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87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ter flowing down a sidewalk&#10;&#10;Description automatically generated with medium confidence">
            <a:extLst>
              <a:ext uri="{FF2B5EF4-FFF2-40B4-BE49-F238E27FC236}">
                <a16:creationId xmlns:a16="http://schemas.microsoft.com/office/drawing/2014/main" id="{D3CE40A3-4243-A551-E7A0-6AE13DD587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31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B2BE25-1E6E-549D-5DFC-0EBB2A318EDA}"/>
              </a:ext>
            </a:extLst>
          </p:cNvPr>
          <p:cNvGrpSpPr/>
          <p:nvPr/>
        </p:nvGrpSpPr>
        <p:grpSpPr>
          <a:xfrm>
            <a:off x="3142511" y="176722"/>
            <a:ext cx="5906978" cy="1382774"/>
            <a:chOff x="91486" y="646250"/>
            <a:chExt cx="5906978" cy="138277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C95DF28-92E4-6255-38D6-DDADA2370F5A}"/>
                </a:ext>
              </a:extLst>
            </p:cNvPr>
            <p:cNvSpPr/>
            <p:nvPr/>
          </p:nvSpPr>
          <p:spPr>
            <a:xfrm>
              <a:off x="91486" y="646250"/>
              <a:ext cx="5906978" cy="13827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00A2B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567067-2F1E-ED12-48E4-0A0EF2A5A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322" y="862499"/>
              <a:ext cx="2715074" cy="9502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08CBD4-DF0B-EEF6-3DBD-0CE650EBC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0232" y="1001266"/>
              <a:ext cx="1866102" cy="89572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A786D6-19D7-9684-4C85-F13EADD4C74D}"/>
              </a:ext>
            </a:extLst>
          </p:cNvPr>
          <p:cNvGrpSpPr/>
          <p:nvPr/>
        </p:nvGrpSpPr>
        <p:grpSpPr>
          <a:xfrm>
            <a:off x="1360264" y="1788294"/>
            <a:ext cx="9568313" cy="4892984"/>
            <a:chOff x="2258205" y="1798684"/>
            <a:chExt cx="9568313" cy="48929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14DEBB3-891A-8653-DF2D-96CD74A30F75}"/>
                </a:ext>
              </a:extLst>
            </p:cNvPr>
            <p:cNvGrpSpPr/>
            <p:nvPr/>
          </p:nvGrpSpPr>
          <p:grpSpPr>
            <a:xfrm>
              <a:off x="2258205" y="1798684"/>
              <a:ext cx="9568313" cy="4892984"/>
              <a:chOff x="2258205" y="1798684"/>
              <a:chExt cx="9568313" cy="489298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AACB0251-D06D-8FD3-1A97-78FE83132919}"/>
                  </a:ext>
                </a:extLst>
              </p:cNvPr>
              <p:cNvSpPr/>
              <p:nvPr/>
            </p:nvSpPr>
            <p:spPr>
              <a:xfrm>
                <a:off x="2258205" y="1798684"/>
                <a:ext cx="9568313" cy="4892984"/>
              </a:xfrm>
              <a:prstGeom prst="roundRect">
                <a:avLst>
                  <a:gd name="adj" fmla="val 21851"/>
                </a:avLst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i="1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8" name="Picture 27" descr="A blue map with black text&#10;&#10;Description automatically generated">
                <a:extLst>
                  <a:ext uri="{FF2B5EF4-FFF2-40B4-BE49-F238E27FC236}">
                    <a16:creationId xmlns:a16="http://schemas.microsoft.com/office/drawing/2014/main" id="{1D2DA48C-4A46-7CA8-EF03-3BA0AB0A7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3919"/>
              <a:stretch/>
            </p:blipFill>
            <p:spPr>
              <a:xfrm>
                <a:off x="7182593" y="2133448"/>
                <a:ext cx="4184802" cy="3824394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91F9714-CE1C-3056-A15C-90186BF27199}"/>
                  </a:ext>
                </a:extLst>
              </p:cNvPr>
              <p:cNvGrpSpPr/>
              <p:nvPr/>
            </p:nvGrpSpPr>
            <p:grpSpPr>
              <a:xfrm>
                <a:off x="3484336" y="2148652"/>
                <a:ext cx="3369349" cy="3809190"/>
                <a:chOff x="8523718" y="2351468"/>
                <a:chExt cx="3369349" cy="3809190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63E0844B-2961-16C5-826E-6AB760DDD5F7}"/>
                    </a:ext>
                  </a:extLst>
                </p:cNvPr>
                <p:cNvSpPr/>
                <p:nvPr/>
              </p:nvSpPr>
              <p:spPr>
                <a:xfrm>
                  <a:off x="8976332" y="2351468"/>
                  <a:ext cx="2524123" cy="38306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Benefits</a:t>
                  </a:r>
                  <a:endParaRPr lang="en-GB" dirty="0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3CA562D3-B796-91D0-2F29-0ED0F02792EF}"/>
                    </a:ext>
                  </a:extLst>
                </p:cNvPr>
                <p:cNvSpPr/>
                <p:nvPr/>
              </p:nvSpPr>
              <p:spPr>
                <a:xfrm>
                  <a:off x="8523718" y="2991557"/>
                  <a:ext cx="3339830" cy="87488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600" i="1" dirty="0">
                      <a:solidFill>
                        <a:schemeClr val="tx2"/>
                      </a:solidFill>
                    </a:rPr>
                    <a:t>Proactive flood alerting for high-risk assets during events driving effective mitigation. </a:t>
                  </a: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1D431569-2703-B084-788F-B22FF763B15E}"/>
                    </a:ext>
                  </a:extLst>
                </p:cNvPr>
                <p:cNvSpPr/>
                <p:nvPr/>
              </p:nvSpPr>
              <p:spPr>
                <a:xfrm>
                  <a:off x="8553237" y="4074315"/>
                  <a:ext cx="3339830" cy="87488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600" i="1" dirty="0" err="1">
                      <a:solidFill>
                        <a:schemeClr val="tx2"/>
                      </a:solidFill>
                    </a:rPr>
                    <a:t>Optimisation</a:t>
                  </a:r>
                  <a:r>
                    <a:rPr lang="en-US" sz="1600" i="1" dirty="0">
                      <a:solidFill>
                        <a:schemeClr val="tx2"/>
                      </a:solidFill>
                    </a:rPr>
                    <a:t> of maintenance schedules, preliminary results show number of gully cleaning visits HALVED</a:t>
                  </a: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92DCEB73-28BE-9387-F856-48B7D63CEEE9}"/>
                    </a:ext>
                  </a:extLst>
                </p:cNvPr>
                <p:cNvSpPr/>
                <p:nvPr/>
              </p:nvSpPr>
              <p:spPr>
                <a:xfrm>
                  <a:off x="8553237" y="5285772"/>
                  <a:ext cx="3339830" cy="87488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381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600" i="1">
                      <a:solidFill>
                        <a:schemeClr val="tx2"/>
                      </a:solidFill>
                    </a:rPr>
                    <a:t>Informing effective capital works planning and delivery for future investment</a:t>
                  </a:r>
                  <a:endParaRPr lang="en-US" sz="1600" i="1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15196232-9040-6447-272C-088D2A2B4A67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>
              <a:xfrm>
                <a:off x="6824166" y="3226184"/>
                <a:ext cx="1131114" cy="202816"/>
              </a:xfrm>
              <a:prstGeom prst="straightConnector1">
                <a:avLst/>
              </a:prstGeom>
              <a:ln w="762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FFC123D-C0C2-8450-FE80-6C45582AC3B8}"/>
                </a:ext>
              </a:extLst>
            </p:cNvPr>
            <p:cNvGrpSpPr/>
            <p:nvPr/>
          </p:nvGrpSpPr>
          <p:grpSpPr>
            <a:xfrm>
              <a:off x="7879427" y="3047667"/>
              <a:ext cx="2054368" cy="1877752"/>
              <a:chOff x="3429347" y="3033944"/>
              <a:chExt cx="2054368" cy="1877752"/>
            </a:xfrm>
            <a:solidFill>
              <a:schemeClr val="tx2">
                <a:lumMod val="75000"/>
              </a:schemeClr>
            </a:solidFill>
          </p:grpSpPr>
          <p:pic>
            <p:nvPicPr>
              <p:cNvPr id="22" name="Graphic 21" descr="Wireless router with solid fill">
                <a:extLst>
                  <a:ext uri="{FF2B5EF4-FFF2-40B4-BE49-F238E27FC236}">
                    <a16:creationId xmlns:a16="http://schemas.microsoft.com/office/drawing/2014/main" id="{C09A67DD-B12F-D7BF-6196-8057CF2B8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83996" y="3033944"/>
                <a:ext cx="699719" cy="699719"/>
              </a:xfrm>
              <a:prstGeom prst="rect">
                <a:avLst/>
              </a:prstGeom>
            </p:spPr>
          </p:pic>
          <p:pic>
            <p:nvPicPr>
              <p:cNvPr id="24" name="Graphic 23" descr="Wireless router with solid fill">
                <a:extLst>
                  <a:ext uri="{FF2B5EF4-FFF2-40B4-BE49-F238E27FC236}">
                    <a16:creationId xmlns:a16="http://schemas.microsoft.com/office/drawing/2014/main" id="{EEEF5189-C922-43D5-FE7A-AEB03D98F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429347" y="3096798"/>
                <a:ext cx="699719" cy="699719"/>
              </a:xfrm>
              <a:prstGeom prst="rect">
                <a:avLst/>
              </a:prstGeom>
            </p:spPr>
          </p:pic>
          <p:pic>
            <p:nvPicPr>
              <p:cNvPr id="25" name="Graphic 24" descr="Wireless router with solid fill">
                <a:extLst>
                  <a:ext uri="{FF2B5EF4-FFF2-40B4-BE49-F238E27FC236}">
                    <a16:creationId xmlns:a16="http://schemas.microsoft.com/office/drawing/2014/main" id="{69038907-EF9D-206D-16E4-E843962A6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015496" y="4211977"/>
                <a:ext cx="699719" cy="6997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99399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C18A9-41D6-6765-B1D8-1610B003CFE4}"/>
              </a:ext>
            </a:extLst>
          </p:cNvPr>
          <p:cNvSpPr/>
          <p:nvPr/>
        </p:nvSpPr>
        <p:spPr>
          <a:xfrm>
            <a:off x="965357" y="3207512"/>
            <a:ext cx="5130643" cy="2214880"/>
          </a:xfrm>
          <a:prstGeom prst="roundRect">
            <a:avLst>
              <a:gd name="adj" fmla="val 21851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i="1" dirty="0">
              <a:solidFill>
                <a:schemeClr val="tx2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1ACDE8-0398-57ED-136B-C90E78227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269867"/>
              </p:ext>
            </p:extLst>
          </p:nvPr>
        </p:nvGraphicFramePr>
        <p:xfrm>
          <a:off x="8246461" y="4988274"/>
          <a:ext cx="3762955" cy="1361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2955">
                  <a:extLst>
                    <a:ext uri="{9D8B030D-6E8A-4147-A177-3AD203B41FA5}">
                      <a16:colId xmlns:a16="http://schemas.microsoft.com/office/drawing/2014/main" val="796806013"/>
                    </a:ext>
                  </a:extLst>
                </a:gridCol>
              </a:tblGrid>
              <a:tr h="1361726">
                <a:tc>
                  <a:txBody>
                    <a:bodyPr/>
                    <a:lstStyle/>
                    <a:p>
                      <a:pPr marL="457200"/>
                      <a:r>
                        <a:rPr lang="en-GB" sz="2000" b="0" dirty="0">
                          <a:solidFill>
                            <a:schemeClr val="bg1"/>
                          </a:solidFill>
                          <a:effectLst/>
                        </a:rPr>
                        <a:t>CONNECT WITH US</a:t>
                      </a:r>
                    </a:p>
                    <a:p>
                      <a:pPr marL="457200"/>
                      <a:r>
                        <a:rPr lang="en-GB" sz="2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Lewis.seale@previsico.com</a:t>
                      </a:r>
                      <a:endParaRPr lang="en-GB" sz="2000" b="0" u="none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457200"/>
                      <a:r>
                        <a:rPr lang="en-GB" sz="2000" b="0" u="none" dirty="0">
                          <a:solidFill>
                            <a:schemeClr val="bg1"/>
                          </a:solidFill>
                          <a:effectLst/>
                        </a:rPr>
                        <a:t>+44 07 538 702 940</a:t>
                      </a:r>
                    </a:p>
                    <a:p>
                      <a:pPr marL="457200"/>
                      <a:r>
                        <a:rPr lang="en-GB" sz="2000" b="0" u="none" strike="noStrike" dirty="0">
                          <a:solidFill>
                            <a:schemeClr val="bg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previsico.com</a:t>
                      </a:r>
                      <a:endParaRPr lang="en-GB" sz="2000" b="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19591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075B1CB-4AC6-18B8-F71F-7EA44E3CE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6461" y="3565065"/>
            <a:ext cx="3762955" cy="1268185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endParaRPr lang="en-US" b="0" dirty="0"/>
          </a:p>
        </p:txBody>
      </p:sp>
      <p:pic>
        <p:nvPicPr>
          <p:cNvPr id="7" name="Picture 6" descr="A black and orange logo&#10;&#10;Description automatically generated">
            <a:extLst>
              <a:ext uri="{FF2B5EF4-FFF2-40B4-BE49-F238E27FC236}">
                <a16:creationId xmlns:a16="http://schemas.microsoft.com/office/drawing/2014/main" id="{CC704893-8F3B-165A-BE90-BA5EDE6F7E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334" b="21065"/>
          <a:stretch/>
        </p:blipFill>
        <p:spPr>
          <a:xfrm>
            <a:off x="1207806" y="3476006"/>
            <a:ext cx="4562857" cy="1679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F2081-B0A6-E518-0C89-BDA6E0D9E84C}"/>
              </a:ext>
            </a:extLst>
          </p:cNvPr>
          <p:cNvSpPr txBox="1"/>
          <p:nvPr/>
        </p:nvSpPr>
        <p:spPr>
          <a:xfrm>
            <a:off x="872369" y="1435608"/>
            <a:ext cx="10630783" cy="18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4000" b="1" i="0" dirty="0">
                <a:solidFill>
                  <a:schemeClr val="bg1"/>
                </a:solidFill>
                <a:effectLst/>
              </a:rPr>
              <a:t>Want to spread the word about Previsico? </a:t>
            </a:r>
          </a:p>
          <a:p>
            <a:pPr algn="l" rtl="0" fontAlgn="base"/>
            <a:endParaRPr lang="en-US" sz="2800" b="0" i="0" dirty="0">
              <a:solidFill>
                <a:schemeClr val="bg1"/>
              </a:solidFill>
              <a:effectLst/>
            </a:endParaRPr>
          </a:p>
          <a:p>
            <a:pPr algn="l" rtl="0" fontAlgn="base"/>
            <a:r>
              <a:rPr lang="en-US" sz="2800" b="0" i="0" dirty="0">
                <a:solidFill>
                  <a:schemeClr val="bg1"/>
                </a:solidFill>
                <a:effectLst/>
              </a:rPr>
              <a:t>Refer a business to us to receive a £50 amazon voucher 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462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82660-114B-0697-CCFB-188FC86E329F}"/>
              </a:ext>
            </a:extLst>
          </p:cNvPr>
          <p:cNvSpPr txBox="1">
            <a:spLocks/>
          </p:cNvSpPr>
          <p:nvPr/>
        </p:nvSpPr>
        <p:spPr>
          <a:xfrm>
            <a:off x="401534" y="69240"/>
            <a:ext cx="10736943" cy="12007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What’s been happening in the recently…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D2298-684C-549D-1D4E-646E6829E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752565"/>
            <a:ext cx="8820935" cy="60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CC42DE1-E509-D31E-7784-EF2EF6306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608" y="353623"/>
            <a:ext cx="2181296" cy="507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B8606-377A-4B54-FEFA-8DB4D00A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311" y="615918"/>
            <a:ext cx="6925590" cy="867682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Floods are UK’s most prevalent natural disaster by far, impacting </a:t>
            </a:r>
            <a:r>
              <a:rPr lang="en-US" sz="3200" u="sng">
                <a:solidFill>
                  <a:srgbClr val="000000"/>
                </a:solidFill>
              </a:rPr>
              <a:t>everyone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E0119E-79A1-030B-BE58-D9B14742622B}"/>
              </a:ext>
            </a:extLst>
          </p:cNvPr>
          <p:cNvSpPr/>
          <p:nvPr/>
        </p:nvSpPr>
        <p:spPr>
          <a:xfrm>
            <a:off x="789272" y="3749697"/>
            <a:ext cx="1115720" cy="867682"/>
          </a:xfrm>
          <a:prstGeom prst="roundRect">
            <a:avLst>
              <a:gd name="adj" fmla="val 50000"/>
            </a:avLst>
          </a:prstGeom>
          <a:noFill/>
          <a:ln w="381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9625B-542B-E16C-FCAC-E332FE385DAF}"/>
              </a:ext>
            </a:extLst>
          </p:cNvPr>
          <p:cNvSpPr/>
          <p:nvPr/>
        </p:nvSpPr>
        <p:spPr>
          <a:xfrm>
            <a:off x="789270" y="1877963"/>
            <a:ext cx="765587" cy="3704690"/>
          </a:xfrm>
          <a:prstGeom prst="rect">
            <a:avLst/>
          </a:prstGeom>
          <a:gradFill>
            <a:gsLst>
              <a:gs pos="100000">
                <a:srgbClr val="FEFFFF">
                  <a:alpha val="0"/>
                </a:srgbClr>
              </a:gs>
              <a:gs pos="86000">
                <a:srgbClr val="FEFFFF">
                  <a:alpha val="55000"/>
                </a:srgbClr>
              </a:gs>
              <a:gs pos="71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Placeholder 5">
            <a:extLst>
              <a:ext uri="{FF2B5EF4-FFF2-40B4-BE49-F238E27FC236}">
                <a16:creationId xmlns:a16="http://schemas.microsoft.com/office/drawing/2014/main" id="{BD33CBF8-FB5F-FC56-6F99-346058AF5C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2849" r="20255"/>
          <a:stretch/>
        </p:blipFill>
        <p:spPr>
          <a:xfrm>
            <a:off x="-34178" y="0"/>
            <a:ext cx="4083977" cy="6857999"/>
          </a:xfrm>
          <a:prstGeom prst="rect">
            <a:avLst/>
          </a:prstGeom>
          <a:solidFill>
            <a:schemeClr val="accent6">
              <a:alpha val="61000"/>
            </a:schemeClr>
          </a:solidFill>
        </p:spPr>
      </p:pic>
      <p:pic>
        <p:nvPicPr>
          <p:cNvPr id="30" name="Picture Placeholder 5">
            <a:extLst>
              <a:ext uri="{FF2B5EF4-FFF2-40B4-BE49-F238E27FC236}">
                <a16:creationId xmlns:a16="http://schemas.microsoft.com/office/drawing/2014/main" id="{D9B7CE30-3FEB-F48C-A0D3-342C98E57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3622" r="31073"/>
          <a:stretch/>
        </p:blipFill>
        <p:spPr>
          <a:xfrm>
            <a:off x="8126364" y="-2716"/>
            <a:ext cx="4069532" cy="6858245"/>
          </a:xfrm>
          <a:prstGeom prst="rect">
            <a:avLst/>
          </a:prstGeom>
        </p:spPr>
      </p:pic>
      <p:pic>
        <p:nvPicPr>
          <p:cNvPr id="32" name="Picture Placeholder 5">
            <a:extLst>
              <a:ext uri="{FF2B5EF4-FFF2-40B4-BE49-F238E27FC236}">
                <a16:creationId xmlns:a16="http://schemas.microsoft.com/office/drawing/2014/main" id="{11E52288-3653-311F-D4B4-194B959CB1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4776" r="29157"/>
          <a:stretch/>
        </p:blipFill>
        <p:spPr>
          <a:xfrm>
            <a:off x="4035354" y="0"/>
            <a:ext cx="4105345" cy="685528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35487D8-65E4-B4E1-22A9-B52BF62C0AB7}"/>
              </a:ext>
            </a:extLst>
          </p:cNvPr>
          <p:cNvSpPr/>
          <p:nvPr/>
        </p:nvSpPr>
        <p:spPr>
          <a:xfrm>
            <a:off x="614576" y="2665764"/>
            <a:ext cx="2842482" cy="2842482"/>
          </a:xfrm>
          <a:prstGeom prst="ellipse">
            <a:avLst/>
          </a:prstGeom>
          <a:solidFill>
            <a:schemeClr val="bg1"/>
          </a:solidFill>
          <a:ln w="762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5400" i="1" dirty="0">
                <a:solidFill>
                  <a:srgbClr val="000000"/>
                </a:solidFill>
              </a:rPr>
              <a:t>33% 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of commercial properties are at risk </a:t>
            </a:r>
            <a:r>
              <a:rPr lang="en-US" b="1" i="1" dirty="0">
                <a:solidFill>
                  <a:srgbClr val="000000"/>
                </a:solidFill>
              </a:rPr>
              <a:t>today</a:t>
            </a:r>
            <a:r>
              <a:rPr lang="en-US" i="1" dirty="0">
                <a:solidFill>
                  <a:srgbClr val="000000"/>
                </a:solidFill>
              </a:rPr>
              <a:t>, increases expected in short run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2EB2DD4-193F-CBAF-D783-11BD27F50E34}"/>
              </a:ext>
            </a:extLst>
          </p:cNvPr>
          <p:cNvSpPr/>
          <p:nvPr/>
        </p:nvSpPr>
        <p:spPr>
          <a:xfrm>
            <a:off x="4752118" y="2665764"/>
            <a:ext cx="2842482" cy="2842482"/>
          </a:xfrm>
          <a:prstGeom prst="ellipse">
            <a:avLst/>
          </a:prstGeom>
          <a:solidFill>
            <a:schemeClr val="bg1"/>
          </a:solidFill>
          <a:ln w="762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800" i="1">
                <a:solidFill>
                  <a:srgbClr val="000000"/>
                </a:solidFill>
              </a:rPr>
              <a:t>£132</a:t>
            </a:r>
            <a:r>
              <a:rPr lang="en-US" sz="3200" i="1">
                <a:solidFill>
                  <a:srgbClr val="000000"/>
                </a:solidFill>
              </a:rPr>
              <a:t>k</a:t>
            </a:r>
            <a:r>
              <a:rPr lang="en-US" sz="4800" i="1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i="1">
                <a:solidFill>
                  <a:srgbClr val="000000"/>
                </a:solidFill>
              </a:rPr>
              <a:t>Average cost per incident</a:t>
            </a:r>
            <a:endParaRPr lang="en-GB" i="1" u="sng">
              <a:solidFill>
                <a:srgbClr val="00000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765B175-E4ED-0A99-271E-2B1EEF27693A}"/>
              </a:ext>
            </a:extLst>
          </p:cNvPr>
          <p:cNvSpPr/>
          <p:nvPr/>
        </p:nvSpPr>
        <p:spPr>
          <a:xfrm>
            <a:off x="8854991" y="2671835"/>
            <a:ext cx="2842482" cy="2842482"/>
          </a:xfrm>
          <a:prstGeom prst="ellipse">
            <a:avLst/>
          </a:prstGeom>
          <a:solidFill>
            <a:schemeClr val="bg1"/>
          </a:solidFill>
          <a:ln w="762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800" i="1" dirty="0">
                <a:solidFill>
                  <a:srgbClr val="000000"/>
                </a:solidFill>
              </a:rPr>
              <a:t>5 times</a:t>
            </a:r>
          </a:p>
          <a:p>
            <a:pPr algn="ctr"/>
            <a:r>
              <a:rPr lang="en-US" sz="1800" i="1" dirty="0">
                <a:solidFill>
                  <a:srgbClr val="000000"/>
                </a:solidFill>
              </a:rPr>
              <a:t>Expected growth in flood costs in UK until 2050</a:t>
            </a:r>
            <a:endParaRPr lang="en-GB" sz="4800" i="1" u="sng" dirty="0">
              <a:solidFill>
                <a:srgbClr val="000000"/>
              </a:solidFill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C773C25-C76A-8206-0349-592CE6EF63CB}"/>
              </a:ext>
            </a:extLst>
          </p:cNvPr>
          <p:cNvSpPr txBox="1">
            <a:spLocks/>
          </p:cNvSpPr>
          <p:nvPr/>
        </p:nvSpPr>
        <p:spPr>
          <a:xfrm>
            <a:off x="298324" y="640083"/>
            <a:ext cx="11180314" cy="867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Floods are UK’s most prevalent natural disaster, impacting </a:t>
            </a:r>
            <a:r>
              <a:rPr lang="en-US" sz="3600" b="1" u="sng" dirty="0">
                <a:solidFill>
                  <a:schemeClr val="bg1"/>
                </a:solidFill>
              </a:rPr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358583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erson pouring cement on a sidewalk&#10;&#10;Description automatically generated">
            <a:extLst>
              <a:ext uri="{FF2B5EF4-FFF2-40B4-BE49-F238E27FC236}">
                <a16:creationId xmlns:a16="http://schemas.microsoft.com/office/drawing/2014/main" id="{6EDC87DA-E8A0-5BFD-8D4D-F05243D8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37" r="27648"/>
          <a:stretch/>
        </p:blipFill>
        <p:spPr>
          <a:xfrm>
            <a:off x="4014750" y="0"/>
            <a:ext cx="4376929" cy="6858000"/>
          </a:xfrm>
          <a:prstGeom prst="rect">
            <a:avLst/>
          </a:prstGeom>
        </p:spPr>
      </p:pic>
      <p:pic>
        <p:nvPicPr>
          <p:cNvPr id="18" name="Picture 17" descr="A water flowing from a pipe&#10;&#10;Description automatically generated">
            <a:extLst>
              <a:ext uri="{FF2B5EF4-FFF2-40B4-BE49-F238E27FC236}">
                <a16:creationId xmlns:a16="http://schemas.microsoft.com/office/drawing/2014/main" id="{3F8025D2-6146-2B42-CB46-8C0C2135D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6" t="248" r="35462" b="-248"/>
          <a:stretch/>
        </p:blipFill>
        <p:spPr>
          <a:xfrm>
            <a:off x="8394727" y="0"/>
            <a:ext cx="3791177" cy="6872675"/>
          </a:xfrm>
          <a:prstGeom prst="rect">
            <a:avLst/>
          </a:prstGeom>
        </p:spPr>
      </p:pic>
      <p:pic>
        <p:nvPicPr>
          <p:cNvPr id="20" name="Picture 19" descr="Smoke stacks of smoke and smoke coming out of a factory&#10;&#10;Description automatically generated">
            <a:extLst>
              <a:ext uri="{FF2B5EF4-FFF2-40B4-BE49-F238E27FC236}">
                <a16:creationId xmlns:a16="http://schemas.microsoft.com/office/drawing/2014/main" id="{C3574C5C-DC33-1562-3F35-42B346F60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893"/>
          <a:stretch/>
        </p:blipFill>
        <p:spPr>
          <a:xfrm>
            <a:off x="-3049" y="4892"/>
            <a:ext cx="40177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B5A05D-A997-8564-6A04-92D620479BB2}"/>
              </a:ext>
            </a:extLst>
          </p:cNvPr>
          <p:cNvSpPr txBox="1">
            <a:spLocks/>
          </p:cNvSpPr>
          <p:nvPr/>
        </p:nvSpPr>
        <p:spPr>
          <a:xfrm>
            <a:off x="1063752" y="1300480"/>
            <a:ext cx="10058400" cy="907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</a:rPr>
              <a:t>Why are floods getting </a:t>
            </a:r>
            <a:r>
              <a:rPr lang="en-US" sz="5200" b="1" u="sng" dirty="0">
                <a:solidFill>
                  <a:srgbClr val="FFFFFF"/>
                </a:solidFill>
              </a:rPr>
              <a:t>worse</a:t>
            </a:r>
            <a:r>
              <a:rPr lang="en-US" sz="5200" b="1" dirty="0">
                <a:solidFill>
                  <a:srgbClr val="FFFFFF"/>
                </a:solidFill>
              </a:rPr>
              <a:t>?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3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erson pouring cement on a sidewalk&#10;&#10;Description automatically generated">
            <a:extLst>
              <a:ext uri="{FF2B5EF4-FFF2-40B4-BE49-F238E27FC236}">
                <a16:creationId xmlns:a16="http://schemas.microsoft.com/office/drawing/2014/main" id="{6EDC87DA-E8A0-5BFD-8D4D-F05243D8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9737" r="27648"/>
          <a:stretch/>
        </p:blipFill>
        <p:spPr>
          <a:xfrm>
            <a:off x="4014750" y="0"/>
            <a:ext cx="4376929" cy="6858000"/>
          </a:xfrm>
          <a:prstGeom prst="rect">
            <a:avLst/>
          </a:prstGeom>
        </p:spPr>
      </p:pic>
      <p:pic>
        <p:nvPicPr>
          <p:cNvPr id="18" name="Picture 17" descr="A water flowing from a pipe&#10;&#10;Description automatically generated">
            <a:extLst>
              <a:ext uri="{FF2B5EF4-FFF2-40B4-BE49-F238E27FC236}">
                <a16:creationId xmlns:a16="http://schemas.microsoft.com/office/drawing/2014/main" id="{3F8025D2-6146-2B42-CB46-8C0C2135D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3586" t="248" r="35462" b="-248"/>
          <a:stretch/>
        </p:blipFill>
        <p:spPr>
          <a:xfrm>
            <a:off x="8394727" y="0"/>
            <a:ext cx="3794224" cy="6872675"/>
          </a:xfrm>
          <a:prstGeom prst="rect">
            <a:avLst/>
          </a:prstGeom>
        </p:spPr>
      </p:pic>
      <p:pic>
        <p:nvPicPr>
          <p:cNvPr id="20" name="Picture 19" descr="Smoke stacks of smoke and smoke coming out of a factory&#10;&#10;Description automatically generated">
            <a:extLst>
              <a:ext uri="{FF2B5EF4-FFF2-40B4-BE49-F238E27FC236}">
                <a16:creationId xmlns:a16="http://schemas.microsoft.com/office/drawing/2014/main" id="{C3574C5C-DC33-1562-3F35-42B346F60B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62893"/>
          <a:stretch/>
        </p:blipFill>
        <p:spPr>
          <a:xfrm>
            <a:off x="-3049" y="4892"/>
            <a:ext cx="40177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85199-A2CA-8AED-FC41-5716925EBB19}"/>
              </a:ext>
            </a:extLst>
          </p:cNvPr>
          <p:cNvSpPr txBox="1">
            <a:spLocks/>
          </p:cNvSpPr>
          <p:nvPr/>
        </p:nvSpPr>
        <p:spPr>
          <a:xfrm>
            <a:off x="-107937" y="1099312"/>
            <a:ext cx="4230624" cy="907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</a:rPr>
              <a:t>Climate Change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63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pouring cement on a sidewalk&#10;&#10;Description automatically generated">
            <a:extLst>
              <a:ext uri="{FF2B5EF4-FFF2-40B4-BE49-F238E27FC236}">
                <a16:creationId xmlns:a16="http://schemas.microsoft.com/office/drawing/2014/main" id="{6EDC87DA-E8A0-5BFD-8D4D-F05243D8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9737" r="27648"/>
          <a:stretch/>
        </p:blipFill>
        <p:spPr>
          <a:xfrm>
            <a:off x="4014750" y="0"/>
            <a:ext cx="4376929" cy="6858000"/>
          </a:xfrm>
          <a:prstGeom prst="rect">
            <a:avLst/>
          </a:prstGeom>
        </p:spPr>
      </p:pic>
      <p:pic>
        <p:nvPicPr>
          <p:cNvPr id="18" name="Picture 17" descr="A water flowing from a pipe&#10;&#10;Description automatically generated">
            <a:extLst>
              <a:ext uri="{FF2B5EF4-FFF2-40B4-BE49-F238E27FC236}">
                <a16:creationId xmlns:a16="http://schemas.microsoft.com/office/drawing/2014/main" id="{3F8025D2-6146-2B42-CB46-8C0C2135D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3586" t="248" r="35462" b="-248"/>
          <a:stretch/>
        </p:blipFill>
        <p:spPr>
          <a:xfrm>
            <a:off x="8394727" y="0"/>
            <a:ext cx="3797273" cy="6872675"/>
          </a:xfrm>
          <a:prstGeom prst="rect">
            <a:avLst/>
          </a:prstGeom>
        </p:spPr>
      </p:pic>
      <p:pic>
        <p:nvPicPr>
          <p:cNvPr id="20" name="Picture 19" descr="Smoke stacks of smoke and smoke coming out of a factory&#10;&#10;Description automatically generated">
            <a:extLst>
              <a:ext uri="{FF2B5EF4-FFF2-40B4-BE49-F238E27FC236}">
                <a16:creationId xmlns:a16="http://schemas.microsoft.com/office/drawing/2014/main" id="{C3574C5C-DC33-1562-3F35-42B346F60B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62893"/>
          <a:stretch/>
        </p:blipFill>
        <p:spPr>
          <a:xfrm>
            <a:off x="-3049" y="4892"/>
            <a:ext cx="40177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85199-A2CA-8AED-FC41-5716925EBB19}"/>
              </a:ext>
            </a:extLst>
          </p:cNvPr>
          <p:cNvSpPr txBox="1">
            <a:spLocks/>
          </p:cNvSpPr>
          <p:nvPr/>
        </p:nvSpPr>
        <p:spPr>
          <a:xfrm>
            <a:off x="-107937" y="1099312"/>
            <a:ext cx="4230624" cy="907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</a:rPr>
              <a:t>Climate Change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0FF165-6E6B-09CD-09AD-21C4E1C0E2CF}"/>
              </a:ext>
            </a:extLst>
          </p:cNvPr>
          <p:cNvSpPr txBox="1">
            <a:spLocks/>
          </p:cNvSpPr>
          <p:nvPr/>
        </p:nvSpPr>
        <p:spPr>
          <a:xfrm>
            <a:off x="4011702" y="1779581"/>
            <a:ext cx="4230624" cy="907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</a:rPr>
              <a:t>Urbanisation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7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pouring cement on a sidewalk&#10;&#10;Description automatically generated">
            <a:extLst>
              <a:ext uri="{FF2B5EF4-FFF2-40B4-BE49-F238E27FC236}">
                <a16:creationId xmlns:a16="http://schemas.microsoft.com/office/drawing/2014/main" id="{6EDC87DA-E8A0-5BFD-8D4D-F05243D8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9737" r="27648"/>
          <a:stretch/>
        </p:blipFill>
        <p:spPr>
          <a:xfrm>
            <a:off x="4014750" y="0"/>
            <a:ext cx="4376929" cy="6858000"/>
          </a:xfrm>
          <a:prstGeom prst="rect">
            <a:avLst/>
          </a:prstGeom>
        </p:spPr>
      </p:pic>
      <p:pic>
        <p:nvPicPr>
          <p:cNvPr id="18" name="Picture 17" descr="A water flowing from a pipe&#10;&#10;Description automatically generated">
            <a:extLst>
              <a:ext uri="{FF2B5EF4-FFF2-40B4-BE49-F238E27FC236}">
                <a16:creationId xmlns:a16="http://schemas.microsoft.com/office/drawing/2014/main" id="{3F8025D2-6146-2B42-CB46-8C0C2135D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3586" t="248" r="35462" b="-248"/>
          <a:stretch/>
        </p:blipFill>
        <p:spPr>
          <a:xfrm>
            <a:off x="8394727" y="0"/>
            <a:ext cx="3797273" cy="6872675"/>
          </a:xfrm>
          <a:prstGeom prst="rect">
            <a:avLst/>
          </a:prstGeom>
        </p:spPr>
      </p:pic>
      <p:pic>
        <p:nvPicPr>
          <p:cNvPr id="20" name="Picture 19" descr="Smoke stacks of smoke and smoke coming out of a factory&#10;&#10;Description automatically generated">
            <a:extLst>
              <a:ext uri="{FF2B5EF4-FFF2-40B4-BE49-F238E27FC236}">
                <a16:creationId xmlns:a16="http://schemas.microsoft.com/office/drawing/2014/main" id="{C3574C5C-DC33-1562-3F35-42B346F60B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62893"/>
          <a:stretch/>
        </p:blipFill>
        <p:spPr>
          <a:xfrm>
            <a:off x="-3049" y="4892"/>
            <a:ext cx="40177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85199-A2CA-8AED-FC41-5716925EBB19}"/>
              </a:ext>
            </a:extLst>
          </p:cNvPr>
          <p:cNvSpPr txBox="1">
            <a:spLocks/>
          </p:cNvSpPr>
          <p:nvPr/>
        </p:nvSpPr>
        <p:spPr>
          <a:xfrm>
            <a:off x="-107937" y="1099312"/>
            <a:ext cx="4230624" cy="907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</a:rPr>
              <a:t>Climate Change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0FF165-6E6B-09CD-09AD-21C4E1C0E2CF}"/>
              </a:ext>
            </a:extLst>
          </p:cNvPr>
          <p:cNvSpPr txBox="1">
            <a:spLocks/>
          </p:cNvSpPr>
          <p:nvPr/>
        </p:nvSpPr>
        <p:spPr>
          <a:xfrm>
            <a:off x="4011702" y="1779581"/>
            <a:ext cx="4230624" cy="907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</a:rPr>
              <a:t>Urbanisation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0679F1-0390-46AA-B0EE-69E136E9A57C}"/>
              </a:ext>
            </a:extLst>
          </p:cNvPr>
          <p:cNvSpPr txBox="1">
            <a:spLocks/>
          </p:cNvSpPr>
          <p:nvPr/>
        </p:nvSpPr>
        <p:spPr>
          <a:xfrm>
            <a:off x="8677657" y="2521878"/>
            <a:ext cx="3392423" cy="907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</a:rPr>
              <a:t>Drainage</a:t>
            </a:r>
            <a:endParaRPr lang="en-US" sz="5200" b="1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28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74D0D1-A2E0-D355-905B-1D9A8123B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090" b="28626"/>
          <a:stretch/>
        </p:blipFill>
        <p:spPr>
          <a:xfrm>
            <a:off x="48382" y="0"/>
            <a:ext cx="12123514" cy="6858000"/>
          </a:xfrm>
          <a:prstGeom prst="rect">
            <a:avLst/>
          </a:prstGeom>
          <a:solidFill>
            <a:schemeClr val="bg1"/>
          </a:solidFill>
          <a:ln w="5715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5DFFB2-E15E-CE60-5C4A-73B1E8716ABF}"/>
              </a:ext>
            </a:extLst>
          </p:cNvPr>
          <p:cNvGrpSpPr/>
          <p:nvPr/>
        </p:nvGrpSpPr>
        <p:grpSpPr>
          <a:xfrm>
            <a:off x="336151" y="5949114"/>
            <a:ext cx="2112989" cy="780734"/>
            <a:chOff x="5160860" y="5624922"/>
            <a:chExt cx="2112989" cy="780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633857-8E12-9E80-56C4-5470A059ED80}"/>
                </a:ext>
              </a:extLst>
            </p:cNvPr>
            <p:cNvSpPr/>
            <p:nvPr/>
          </p:nvSpPr>
          <p:spPr>
            <a:xfrm>
              <a:off x="5160860" y="5652943"/>
              <a:ext cx="276772" cy="276772"/>
            </a:xfrm>
            <a:prstGeom prst="rect">
              <a:avLst/>
            </a:prstGeom>
            <a:solidFill>
              <a:srgbClr val="CE7A1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3DD545-0626-AD13-C64E-FBBBC175770A}"/>
                </a:ext>
              </a:extLst>
            </p:cNvPr>
            <p:cNvSpPr/>
            <p:nvPr/>
          </p:nvSpPr>
          <p:spPr>
            <a:xfrm>
              <a:off x="5160860" y="6022111"/>
              <a:ext cx="276772" cy="27677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1000">
                  <a:schemeClr val="accent5">
                    <a:lumMod val="75000"/>
                  </a:schemeClr>
                </a:gs>
              </a:gsLst>
              <a:lin ang="2400000" scaled="0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91C7624D-2C0A-3F8E-4357-57A8CE4529E2}"/>
                </a:ext>
              </a:extLst>
            </p:cNvPr>
            <p:cNvSpPr txBox="1">
              <a:spLocks/>
            </p:cNvSpPr>
            <p:nvPr/>
          </p:nvSpPr>
          <p:spPr>
            <a:xfrm>
              <a:off x="5437632" y="5624922"/>
              <a:ext cx="1692872" cy="42204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1338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89000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4777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94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970" indent="0">
                <a:spcAft>
                  <a:spcPts val="600"/>
                </a:spcAft>
                <a:buFont typeface="Courier New" panose="02070309020205020404" pitchFamily="49" charset="0"/>
                <a:buNone/>
              </a:pPr>
              <a:r>
                <a:rPr lang="en-US" sz="1800" i="1">
                  <a:solidFill>
                    <a:schemeClr val="bg1"/>
                  </a:solidFill>
                </a:rPr>
                <a:t>EA warnings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BFE100DE-1F55-7A3C-7015-055A6B75CE87}"/>
                </a:ext>
              </a:extLst>
            </p:cNvPr>
            <p:cNvSpPr txBox="1">
              <a:spLocks/>
            </p:cNvSpPr>
            <p:nvPr/>
          </p:nvSpPr>
          <p:spPr>
            <a:xfrm>
              <a:off x="5476232" y="5983611"/>
              <a:ext cx="1797617" cy="42204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1338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89000" indent="-227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4777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4941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970" indent="0">
                <a:spcAft>
                  <a:spcPts val="600"/>
                </a:spcAft>
                <a:buFont typeface="Courier New" panose="02070309020205020404" pitchFamily="49" charset="0"/>
                <a:buNone/>
              </a:pPr>
              <a:r>
                <a:rPr lang="en-US" sz="1800" i="1">
                  <a:solidFill>
                    <a:schemeClr val="bg1"/>
                  </a:solidFill>
                </a:rPr>
                <a:t>Flooding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AE4069-D774-52CB-E5A2-1D89FC8782E3}"/>
              </a:ext>
            </a:extLst>
          </p:cNvPr>
          <p:cNvSpPr/>
          <p:nvPr/>
        </p:nvSpPr>
        <p:spPr>
          <a:xfrm>
            <a:off x="7010135" y="2588602"/>
            <a:ext cx="4766554" cy="8748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i="1">
                <a:solidFill>
                  <a:srgbClr val="000000"/>
                </a:solidFill>
              </a:rPr>
              <a:t>56% of floods not covered </a:t>
            </a:r>
          </a:p>
          <a:p>
            <a:pPr algn="ctr"/>
            <a:r>
              <a:rPr lang="en-US" i="1">
                <a:solidFill>
                  <a:srgbClr val="000000"/>
                </a:solidFill>
              </a:rPr>
              <a:t>(</a:t>
            </a:r>
            <a:r>
              <a:rPr lang="en-US" i="1" err="1">
                <a:solidFill>
                  <a:srgbClr val="000000"/>
                </a:solidFill>
              </a:rPr>
              <a:t>i.e</a:t>
            </a:r>
            <a:r>
              <a:rPr lang="en-US" i="1">
                <a:solidFill>
                  <a:srgbClr val="000000"/>
                </a:solidFill>
              </a:rPr>
              <a:t> surface water floods)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97C6C48-46BE-C742-134F-7A2E7D311E7F}"/>
              </a:ext>
            </a:extLst>
          </p:cNvPr>
          <p:cNvSpPr/>
          <p:nvPr/>
        </p:nvSpPr>
        <p:spPr>
          <a:xfrm>
            <a:off x="7010135" y="3951150"/>
            <a:ext cx="4766554" cy="8748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i="1">
                <a:solidFill>
                  <a:srgbClr val="000000"/>
                </a:solidFill>
              </a:rPr>
              <a:t>No property detail, only broad geographical area</a:t>
            </a:r>
            <a:endParaRPr lang="en-GB" i="1">
              <a:solidFill>
                <a:srgbClr val="00000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FB3B47C-705E-456B-C727-EC2651D5CF8E}"/>
              </a:ext>
            </a:extLst>
          </p:cNvPr>
          <p:cNvSpPr/>
          <p:nvPr/>
        </p:nvSpPr>
        <p:spPr>
          <a:xfrm>
            <a:off x="7010135" y="5275197"/>
            <a:ext cx="4766554" cy="8748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Lack of local condition data 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(i.e. drainage systems, small river/streams data)</a:t>
            </a:r>
            <a:endParaRPr lang="en-GB" i="1" dirty="0">
              <a:solidFill>
                <a:srgbClr val="000000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37F01EB-5E1C-B26C-1B4A-4F78E1D41230}"/>
              </a:ext>
            </a:extLst>
          </p:cNvPr>
          <p:cNvSpPr txBox="1">
            <a:spLocks/>
          </p:cNvSpPr>
          <p:nvPr/>
        </p:nvSpPr>
        <p:spPr>
          <a:xfrm>
            <a:off x="48382" y="707917"/>
            <a:ext cx="11766090" cy="12007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There is a large gap in existing tools to support flood response​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9CC2C8D3-A7ED-58E8-851A-F3478AD111AA}"/>
              </a:ext>
            </a:extLst>
          </p:cNvPr>
          <p:cNvSpPr/>
          <p:nvPr/>
        </p:nvSpPr>
        <p:spPr>
          <a:xfrm>
            <a:off x="2384652" y="2055767"/>
            <a:ext cx="2433522" cy="243352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GB" sz="5400" i="1" u="sng" dirty="0">
              <a:solidFill>
                <a:srgbClr val="0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729DCB-2D2B-EE1E-513F-DE4CF9051840}"/>
              </a:ext>
            </a:extLst>
          </p:cNvPr>
          <p:cNvSpPr/>
          <p:nvPr/>
        </p:nvSpPr>
        <p:spPr>
          <a:xfrm>
            <a:off x="7008555" y="2055767"/>
            <a:ext cx="2433522" cy="2433522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36AAB5"/>
                </a:gs>
              </a:gsLst>
              <a:lin ang="2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GB" sz="5400" i="1" u="sng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53ADFA-5E80-D1DB-E258-3F0AA624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7" y="854982"/>
            <a:ext cx="11016343" cy="1200785"/>
          </a:xfrm>
        </p:spPr>
        <p:txBody>
          <a:bodyPr>
            <a:normAutofit fontScale="90000"/>
          </a:bodyPr>
          <a:lstStyle/>
          <a:p>
            <a:r>
              <a:rPr lang="en-US" dirty="0"/>
              <a:t>Our combined forecasting solution delivers risk management, alerting and proactive monitoring allow for 50% of flood cost mitigation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434A44-D3F1-5B5E-F5C6-98C235B2EC72}"/>
              </a:ext>
            </a:extLst>
          </p:cNvPr>
          <p:cNvSpPr/>
          <p:nvPr/>
        </p:nvSpPr>
        <p:spPr>
          <a:xfrm>
            <a:off x="2093938" y="4727414"/>
            <a:ext cx="3015920" cy="58895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Forecasting alerts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3A744B0-99F3-5F3C-7C09-DC946BCEA98A}"/>
              </a:ext>
            </a:extLst>
          </p:cNvPr>
          <p:cNvSpPr/>
          <p:nvPr/>
        </p:nvSpPr>
        <p:spPr>
          <a:xfrm>
            <a:off x="6718326" y="4727414"/>
            <a:ext cx="3015920" cy="58895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IoT Sensors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ECB4EE6-FA55-C940-D84D-EFBB3FDA7F8D}"/>
              </a:ext>
            </a:extLst>
          </p:cNvPr>
          <p:cNvSpPr/>
          <p:nvPr/>
        </p:nvSpPr>
        <p:spPr>
          <a:xfrm>
            <a:off x="2093938" y="5414811"/>
            <a:ext cx="3015920" cy="900081"/>
          </a:xfrm>
          <a:prstGeom prst="roundRect">
            <a:avLst>
              <a:gd name="adj" fmla="val 50000"/>
            </a:avLst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chemeClr val="tx2"/>
                </a:solidFill>
              </a:rPr>
              <a:t>Property-level, surface flood alerts up to 48 hours before flood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84D7D42-8E97-BB21-DF62-D9C085019FB3}"/>
              </a:ext>
            </a:extLst>
          </p:cNvPr>
          <p:cNvSpPr/>
          <p:nvPr/>
        </p:nvSpPr>
        <p:spPr>
          <a:xfrm>
            <a:off x="6718326" y="5414811"/>
            <a:ext cx="3015920" cy="900081"/>
          </a:xfrm>
          <a:prstGeom prst="roundRect">
            <a:avLst>
              <a:gd name="adj" fmla="val 50000"/>
            </a:avLst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chemeClr val="tx2"/>
                </a:solidFill>
              </a:rPr>
              <a:t>24/7 live-monitoring of key water ways at &gt;99.9% accuracy</a:t>
            </a:r>
          </a:p>
        </p:txBody>
      </p:sp>
      <p:pic>
        <p:nvPicPr>
          <p:cNvPr id="3" name="Graphic 2" descr="Wireless router with solid fill">
            <a:extLst>
              <a:ext uri="{FF2B5EF4-FFF2-40B4-BE49-F238E27FC236}">
                <a16:creationId xmlns:a16="http://schemas.microsoft.com/office/drawing/2014/main" id="{D43D7642-CE4C-17A5-09DF-A73082E4B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8341" y="2508800"/>
            <a:ext cx="1493949" cy="1493949"/>
          </a:xfrm>
          <a:prstGeom prst="rect">
            <a:avLst/>
          </a:prstGeom>
        </p:spPr>
      </p:pic>
      <p:pic>
        <p:nvPicPr>
          <p:cNvPr id="7" name="Graphic 6" descr="Research with solid fill">
            <a:extLst>
              <a:ext uri="{FF2B5EF4-FFF2-40B4-BE49-F238E27FC236}">
                <a16:creationId xmlns:a16="http://schemas.microsoft.com/office/drawing/2014/main" id="{AC6F310A-6E75-04D2-6D0F-D1AE6AB1A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3175" y="2512154"/>
            <a:ext cx="1526146" cy="15154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C88CE8-8F8D-656A-45D4-3F1C40B0C77B}"/>
              </a:ext>
            </a:extLst>
          </p:cNvPr>
          <p:cNvCxnSpPr>
            <a:stCxn id="12" idx="6"/>
            <a:endCxn id="13" idx="2"/>
          </p:cNvCxnSpPr>
          <p:nvPr/>
        </p:nvCxnSpPr>
        <p:spPr>
          <a:xfrm>
            <a:off x="4818174" y="3272528"/>
            <a:ext cx="2190381" cy="0"/>
          </a:xfrm>
          <a:prstGeom prst="line">
            <a:avLst/>
          </a:prstGeom>
          <a:solidFill>
            <a:schemeClr val="bg1"/>
          </a:solidFill>
          <a:ln w="38100">
            <a:gradFill>
              <a:gsLst>
                <a:gs pos="0">
                  <a:srgbClr val="32A2AC"/>
                </a:gs>
                <a:gs pos="100000">
                  <a:srgbClr val="156166"/>
                </a:gs>
              </a:gsLst>
              <a:lin ang="2400000" scaled="0"/>
            </a:gra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2441C2-591A-0D28-A64D-5BE02E7F8929}"/>
              </a:ext>
            </a:extLst>
          </p:cNvPr>
          <p:cNvSpPr/>
          <p:nvPr/>
        </p:nvSpPr>
        <p:spPr>
          <a:xfrm>
            <a:off x="4679682" y="2802638"/>
            <a:ext cx="2372642" cy="588952"/>
          </a:xfrm>
          <a:prstGeom prst="roundRect">
            <a:avLst>
              <a:gd name="adj" fmla="val 50000"/>
            </a:avLst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Combined solution possible</a:t>
            </a:r>
          </a:p>
        </p:txBody>
      </p:sp>
    </p:spTree>
    <p:extLst>
      <p:ext uri="{BB962C8B-B14F-4D97-AF65-F5344CB8AC3E}">
        <p14:creationId xmlns:p14="http://schemas.microsoft.com/office/powerpoint/2010/main" val="25183644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revisico">
      <a:dk1>
        <a:srgbClr val="5E5E5E"/>
      </a:dk1>
      <a:lt1>
        <a:srgbClr val="FEFFFF"/>
      </a:lt1>
      <a:dk2>
        <a:srgbClr val="28355D"/>
      </a:dk2>
      <a:lt2>
        <a:srgbClr val="FEFFFF"/>
      </a:lt2>
      <a:accent1>
        <a:srgbClr val="87C1C9"/>
      </a:accent1>
      <a:accent2>
        <a:srgbClr val="008896"/>
      </a:accent2>
      <a:accent3>
        <a:srgbClr val="35477E"/>
      </a:accent3>
      <a:accent4>
        <a:srgbClr val="222F5D"/>
      </a:accent4>
      <a:accent5>
        <a:srgbClr val="6184FF"/>
      </a:accent5>
      <a:accent6>
        <a:srgbClr val="00A2B3"/>
      </a:accent6>
      <a:hlink>
        <a:srgbClr val="00A3DA"/>
      </a:hlink>
      <a:folHlink>
        <a:srgbClr val="98E4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Previsico">
      <a:dk1>
        <a:srgbClr val="5E5E5E"/>
      </a:dk1>
      <a:lt1>
        <a:srgbClr val="FEFFFF"/>
      </a:lt1>
      <a:dk2>
        <a:srgbClr val="28355D"/>
      </a:dk2>
      <a:lt2>
        <a:srgbClr val="FEFFFF"/>
      </a:lt2>
      <a:accent1>
        <a:srgbClr val="87C1C9"/>
      </a:accent1>
      <a:accent2>
        <a:srgbClr val="008896"/>
      </a:accent2>
      <a:accent3>
        <a:srgbClr val="35477E"/>
      </a:accent3>
      <a:accent4>
        <a:srgbClr val="222F5D"/>
      </a:accent4>
      <a:accent5>
        <a:srgbClr val="6184FF"/>
      </a:accent5>
      <a:accent6>
        <a:srgbClr val="00A2B3"/>
      </a:accent6>
      <a:hlink>
        <a:srgbClr val="00A3DA"/>
      </a:hlink>
      <a:folHlink>
        <a:srgbClr val="98E4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518B6F07375749BADCE65222B1A7A4" ma:contentTypeVersion="13" ma:contentTypeDescription="Create a new document." ma:contentTypeScope="" ma:versionID="1369e30a95e1f34f4372f0929760c515">
  <xsd:schema xmlns:xsd="http://www.w3.org/2001/XMLSchema" xmlns:xs="http://www.w3.org/2001/XMLSchema" xmlns:p="http://schemas.microsoft.com/office/2006/metadata/properties" xmlns:ns3="0f1392aa-42d5-4042-bfbe-fa2c891cf2cc" xmlns:ns4="28c81fa8-5db8-4e54-ab3b-1024f36bce2d" targetNamespace="http://schemas.microsoft.com/office/2006/metadata/properties" ma:root="true" ma:fieldsID="d3847a5687dc61291661f35bda5f975a" ns3:_="" ns4:_="">
    <xsd:import namespace="0f1392aa-42d5-4042-bfbe-fa2c891cf2cc"/>
    <xsd:import namespace="28c81fa8-5db8-4e54-ab3b-1024f36bce2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392aa-42d5-4042-bfbe-fa2c891cf2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81fa8-5db8-4e54-ab3b-1024f36bce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f1392aa-42d5-4042-bfbe-fa2c891cf2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88F233-35DD-4CB3-AE8C-65BC8B40F836}">
  <ds:schemaRefs>
    <ds:schemaRef ds:uri="0f1392aa-42d5-4042-bfbe-fa2c891cf2cc"/>
    <ds:schemaRef ds:uri="28c81fa8-5db8-4e54-ab3b-1024f36bce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068D606-E957-457A-B5E4-D583C3AD575E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f1392aa-42d5-4042-bfbe-fa2c891cf2cc"/>
    <ds:schemaRef ds:uri="http://purl.org/dc/terms/"/>
    <ds:schemaRef ds:uri="http://schemas.microsoft.com/office/2006/metadata/properties"/>
    <ds:schemaRef ds:uri="http://www.w3.org/XML/1998/namespace"/>
    <ds:schemaRef ds:uri="28c81fa8-5db8-4e54-ab3b-1024f36bce2d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6D76BA-0110-45B3-BA02-4821B66F9A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2302</TotalTime>
  <Words>563</Words>
  <Application>Microsoft Office PowerPoint</Application>
  <PresentationFormat>Widescreen</PresentationFormat>
  <Paragraphs>71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Courier New</vt:lpstr>
      <vt:lpstr>Gill Sans MT</vt:lpstr>
      <vt:lpstr>1_Office Theme</vt:lpstr>
      <vt:lpstr>2_Office Theme</vt:lpstr>
      <vt:lpstr>PowerPoint Presentation</vt:lpstr>
      <vt:lpstr>PowerPoint Presentation</vt:lpstr>
      <vt:lpstr>Floods are UK’s most prevalent natural disaster by far, impacting everyone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combined forecasting solution delivers risk management, alerting and proactive monitoring allow for 50% of flood cost mitigation</vt:lpstr>
      <vt:lpstr>Our solutions are currently live with over 200 organisations in the UK, consistently delivering ROI</vt:lpstr>
      <vt:lpstr>What have we achieved ? </vt:lpstr>
      <vt:lpstr>PowerPoint Presentation</vt:lpstr>
      <vt:lpstr>How Incommunities Housing Association used Previsico to mitigate their flood risk 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Word Creative Ltd</dc:creator>
  <cp:lastModifiedBy>Lewis Seale</cp:lastModifiedBy>
  <cp:revision>56</cp:revision>
  <dcterms:created xsi:type="dcterms:W3CDTF">2022-08-03T14:16:18Z</dcterms:created>
  <dcterms:modified xsi:type="dcterms:W3CDTF">2024-11-05T15:20:46Z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0x0101003F518B6F07375749BADCE65222B1A7A4</vt:lpwstr>
  </property>
  <property fmtid="{D5CDD505-2E9C-101B-9397-08002B2CF9AE}" pid="3" name="MediaServiceImageTags">
    <vt:lpwstr/>
  </property>
</Properties>
</file>